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4" r:id="rId3"/>
    <p:sldId id="351" r:id="rId4"/>
    <p:sldId id="356" r:id="rId5"/>
    <p:sldId id="338" r:id="rId6"/>
    <p:sldId id="339" r:id="rId7"/>
    <p:sldId id="340" r:id="rId8"/>
    <p:sldId id="345" r:id="rId9"/>
    <p:sldId id="346" r:id="rId10"/>
    <p:sldId id="347" r:id="rId11"/>
    <p:sldId id="305" r:id="rId12"/>
    <p:sldId id="354" r:id="rId13"/>
    <p:sldId id="355" r:id="rId14"/>
    <p:sldId id="35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4" autoAdjust="0"/>
    <p:restoredTop sz="90444" autoAdjust="0"/>
  </p:normalViewPr>
  <p:slideViewPr>
    <p:cSldViewPr snapToGrid="0" snapToObjects="1">
      <p:cViewPr varScale="1">
        <p:scale>
          <a:sx n="100" d="100"/>
          <a:sy n="100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83" y="2850073"/>
            <a:ext cx="1710136" cy="3148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92" y="2850072"/>
            <a:ext cx="1602986" cy="3024119"/>
          </a:xfrm>
          <a:prstGeom prst="rect">
            <a:avLst/>
          </a:prstGeom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2.6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519" y="2912033"/>
            <a:ext cx="1512060" cy="3024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295" y="1936193"/>
            <a:ext cx="2502213" cy="4526617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16757" y="1598504"/>
            <a:ext cx="83312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/>
              <a:t>From scrawny to brawny – how metabolism and exercise work together</a:t>
            </a:r>
            <a:endParaRPr lang="en-US" sz="3600" b="1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837" y="5998119"/>
            <a:ext cx="6889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Edna, Oliver, Mimi…….……………….and </a:t>
            </a:r>
            <a:r>
              <a:rPr lang="en-US" sz="2400" dirty="0" err="1" smtClean="0"/>
              <a:t>Dougie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0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9" y="150722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Dougie</a:t>
            </a:r>
            <a:r>
              <a:rPr lang="en-US" dirty="0" smtClean="0"/>
              <a:t> </a:t>
            </a:r>
            <a:r>
              <a:rPr lang="en-US" dirty="0"/>
              <a:t>lifting </a:t>
            </a:r>
            <a:r>
              <a:rPr lang="en-US" dirty="0" smtClean="0"/>
              <a:t>weights – and filling </a:t>
            </a:r>
            <a:r>
              <a:rPr lang="en-US" dirty="0"/>
              <a:t>up on carbs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22" y="1538934"/>
            <a:ext cx="5151184" cy="47441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729380" y="2019201"/>
            <a:ext cx="479340" cy="928882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80128" y="2224968"/>
            <a:ext cx="337806" cy="723115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9780" y="3281830"/>
            <a:ext cx="1029004" cy="352286"/>
          </a:xfrm>
          <a:prstGeom prst="straightConnector1">
            <a:avLst/>
          </a:prstGeom>
          <a:ln w="9525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33365" y="4505553"/>
            <a:ext cx="686002" cy="593331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7769" y="4889720"/>
            <a:ext cx="0" cy="923009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8971" y="5132723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37699" y="1808611"/>
            <a:ext cx="2137614" cy="31437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insulin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881873" y="1417396"/>
            <a:ext cx="2137614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Stores glucose as glycogen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3864" y="2794194"/>
            <a:ext cx="1602936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Stores triglycerides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49186" y="4944995"/>
            <a:ext cx="2137614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Uses glycogen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4577" y="5953548"/>
            <a:ext cx="1391034" cy="30777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urea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81873" y="3263287"/>
            <a:ext cx="1779899" cy="352287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826" y="3118472"/>
            <a:ext cx="1646289" cy="30777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Carbs digested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971" y="2071079"/>
            <a:ext cx="2137614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Uses glycogen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60108" y="4565699"/>
            <a:ext cx="605606" cy="593331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65611" y="4351664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25678" y="2896271"/>
            <a:ext cx="2029644" cy="737845"/>
            <a:chOff x="0" y="0"/>
            <a:chExt cx="1392" cy="784"/>
          </a:xfrm>
          <a:noFill/>
        </p:grpSpPr>
        <p:sp>
          <p:nvSpPr>
            <p:cNvPr id="33" name="Rectangle 3"/>
            <p:cNvSpPr>
              <a:spLocks/>
            </p:cNvSpPr>
            <p:nvPr/>
          </p:nvSpPr>
          <p:spPr bwMode="auto">
            <a:xfrm>
              <a:off x="32" y="32"/>
              <a:ext cx="1328" cy="720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2" cy="784"/>
            </a:xfrm>
            <a:prstGeom prst="rect">
              <a:avLst/>
            </a:prstGeom>
            <a:grpFill/>
            <a:ln w="9525" cap="flat">
              <a:noFill/>
              <a:round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93613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  <p:bldP spid="25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/>
              <a:t>Dougie</a:t>
            </a:r>
            <a:r>
              <a:rPr lang="en-US" dirty="0" smtClean="0"/>
              <a:t> needs your help!</a:t>
            </a:r>
            <a:endParaRPr lang="en-US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91130"/>
            <a:ext cx="8229600" cy="444422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Gill Sans"/>
                <a:cs typeface="Gill Sans"/>
              </a:rPr>
              <a:t>Use the diagrams to explain to Dougie what he should eat, and when, as he trains on the track and in the gym</a:t>
            </a:r>
          </a:p>
          <a:p>
            <a:endParaRPr lang="en-US" dirty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1282"/>
          </a:xfrm>
        </p:spPr>
        <p:txBody>
          <a:bodyPr/>
          <a:lstStyle/>
          <a:p>
            <a:r>
              <a:rPr lang="en-US" dirty="0" smtClean="0"/>
              <a:t>2. Dougie running marathons – needs carbs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22" y="1538934"/>
            <a:ext cx="5151184" cy="474417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080128" y="2224968"/>
            <a:ext cx="337806" cy="723115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33365" y="4505553"/>
            <a:ext cx="686002" cy="593331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7769" y="4889720"/>
            <a:ext cx="0" cy="923009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1166" y="5132723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37699" y="1808611"/>
            <a:ext cx="2137614" cy="314379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glucagon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83864" y="2794194"/>
            <a:ext cx="1602936" cy="52322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Breaks down lipids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347" y="2071079"/>
            <a:ext cx="2505949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Breaks down triglycerides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49186" y="4944995"/>
            <a:ext cx="2137614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amino acids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4577" y="5953548"/>
            <a:ext cx="1391034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urea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437230" y="4505553"/>
            <a:ext cx="551389" cy="439442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684265" y="3300369"/>
            <a:ext cx="919152" cy="361558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55322" y="3175359"/>
            <a:ext cx="1581348" cy="486568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6764" y="2783853"/>
            <a:ext cx="1634654" cy="73866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Breaks down protein to amino acids</a:t>
            </a:r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1756501" y="1221313"/>
            <a:ext cx="3927763" cy="901678"/>
            <a:chOff x="0" y="0"/>
            <a:chExt cx="1392" cy="784"/>
          </a:xfrm>
          <a:noFill/>
        </p:grpSpPr>
        <p:sp>
          <p:nvSpPr>
            <p:cNvPr id="28" name="Rectangle 3"/>
            <p:cNvSpPr>
              <a:spLocks/>
            </p:cNvSpPr>
            <p:nvPr/>
          </p:nvSpPr>
          <p:spPr bwMode="auto">
            <a:xfrm>
              <a:off x="32" y="32"/>
              <a:ext cx="1328" cy="720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2" cy="784"/>
            </a:xfrm>
            <a:prstGeom prst="rect">
              <a:avLst/>
            </a:prstGeom>
            <a:grpFill/>
            <a:ln w="9525" cap="flat">
              <a:noFill/>
              <a:round/>
              <a:headEnd/>
              <a:tailEnd/>
            </a:ln>
            <a:extLst/>
          </p:spPr>
        </p:pic>
      </p:grpSp>
      <p:sp>
        <p:nvSpPr>
          <p:cNvPr id="39" name="TextBox 38"/>
          <p:cNvSpPr txBox="1"/>
          <p:nvPr/>
        </p:nvSpPr>
        <p:spPr>
          <a:xfrm>
            <a:off x="2055322" y="1498359"/>
            <a:ext cx="3248769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Makes glucose from amino acids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49186" y="4554149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07253" y="2017298"/>
            <a:ext cx="414447" cy="723115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517748" y="4334428"/>
            <a:ext cx="551389" cy="439442"/>
          </a:xfrm>
          <a:prstGeom prst="straightConnector1">
            <a:avLst/>
          </a:prstGeom>
          <a:ln w="57150" cmpd="sng">
            <a:headEnd type="triangle"/>
            <a:tailEnd type="non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1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9" y="150722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Dougie</a:t>
            </a:r>
            <a:r>
              <a:rPr lang="en-US" dirty="0" smtClean="0"/>
              <a:t> </a:t>
            </a:r>
            <a:r>
              <a:rPr lang="en-US" dirty="0"/>
              <a:t>lifting </a:t>
            </a:r>
            <a:r>
              <a:rPr lang="en-US" dirty="0" smtClean="0"/>
              <a:t>weights</a:t>
            </a:r>
            <a:r>
              <a:rPr lang="en-US" dirty="0"/>
              <a:t>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smtClean="0"/>
              <a:t>needs protein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22" y="1538934"/>
            <a:ext cx="5151184" cy="47441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729380" y="2019201"/>
            <a:ext cx="479340" cy="928882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80128" y="2224968"/>
            <a:ext cx="337806" cy="723115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9780" y="3281830"/>
            <a:ext cx="1029004" cy="352286"/>
          </a:xfrm>
          <a:prstGeom prst="straightConnector1">
            <a:avLst/>
          </a:prstGeom>
          <a:ln w="9525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33365" y="4505553"/>
            <a:ext cx="686002" cy="593331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7769" y="4889720"/>
            <a:ext cx="0" cy="923009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8971" y="5132723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37699" y="1808611"/>
            <a:ext cx="2137614" cy="31437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insulin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434171" y="1417396"/>
            <a:ext cx="2137614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Stores glucose as glycogen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3864" y="2794194"/>
            <a:ext cx="1602936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Stores triglycerides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49186" y="4944995"/>
            <a:ext cx="2137614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Uses glycogen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4577" y="5953548"/>
            <a:ext cx="1391034" cy="30777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urea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81873" y="3263287"/>
            <a:ext cx="1779899" cy="352287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826" y="3118472"/>
            <a:ext cx="1646289" cy="30777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Carbs digested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880854" y="2431860"/>
            <a:ext cx="1012675" cy="738719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235" y="2092128"/>
            <a:ext cx="2137614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Uses glycogen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61900" y="4539392"/>
            <a:ext cx="605606" cy="593331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65611" y="4351664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2936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40691"/>
            <a:ext cx="8229600" cy="444422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/>
                <a:cs typeface="Gill Sans"/>
              </a:rPr>
              <a:t>C</a:t>
            </a:r>
            <a:r>
              <a:rPr lang="en-US" dirty="0" smtClean="0">
                <a:latin typeface="Gill Sans"/>
                <a:cs typeface="Gill Sans"/>
              </a:rPr>
              <a:t>ompare </a:t>
            </a:r>
            <a:r>
              <a:rPr lang="en-US" dirty="0">
                <a:latin typeface="Gill Sans"/>
                <a:cs typeface="Gill Sans"/>
              </a:rPr>
              <a:t>the diets of two types of elite </a:t>
            </a:r>
            <a:r>
              <a:rPr lang="en-US" dirty="0" smtClean="0">
                <a:latin typeface="Gill Sans"/>
                <a:cs typeface="Gill Sans"/>
              </a:rPr>
              <a:t>athletes:</a:t>
            </a:r>
          </a:p>
          <a:p>
            <a:endParaRPr lang="en-US" dirty="0">
              <a:latin typeface="Gill Sans"/>
              <a:cs typeface="Gill Sans"/>
            </a:endParaRPr>
          </a:p>
          <a:p>
            <a:pPr lvl="1"/>
            <a:r>
              <a:rPr lang="en-US" dirty="0">
                <a:latin typeface="Gill Sans"/>
                <a:ea typeface="ヒラギノ明朝 ProN W3" charset="0"/>
                <a:cs typeface="Gill Sans"/>
                <a:sym typeface="Times New Roman" charset="0"/>
              </a:rPr>
              <a:t>Marathon runner </a:t>
            </a:r>
            <a:endParaRPr lang="en-US" dirty="0" smtClean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  <a:p>
            <a:pPr lvl="1"/>
            <a:endParaRPr lang="en-US" dirty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  <a:p>
            <a:pPr lvl="1"/>
            <a:r>
              <a:rPr lang="en-US" dirty="0">
                <a:latin typeface="Gill Sans"/>
                <a:ea typeface="ヒラギノ明朝 ProN W3" charset="0"/>
                <a:cs typeface="Gill Sans"/>
                <a:sym typeface="Times New Roman" charset="0"/>
              </a:rPr>
              <a:t>Power </a:t>
            </a:r>
            <a:r>
              <a:rPr lang="en-US" dirty="0" smtClean="0">
                <a:latin typeface="Gill Sans"/>
                <a:ea typeface="ヒラギノ明朝 ProN W3" charset="0"/>
                <a:cs typeface="Gill Sans"/>
                <a:sym typeface="Times New Roman" charset="0"/>
              </a:rPr>
              <a:t>lifter</a:t>
            </a:r>
            <a:endParaRPr lang="en-US" dirty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5232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2913"/>
            <a:ext cx="8229600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04850" lvl="1" indent="-304800"/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/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1261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What’s happening with Edna, Oliver and Mimi’s metabolic pathways?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62" y="2385790"/>
            <a:ext cx="1579171" cy="3158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539" y="3166335"/>
            <a:ext cx="1687228" cy="3105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5790"/>
            <a:ext cx="1724194" cy="325278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90266" y="1744382"/>
            <a:ext cx="1753734" cy="323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/>
              <a:t>Mimi: Snacks constantly on candy, chips, pretzels and soda</a:t>
            </a:r>
          </a:p>
          <a:p>
            <a:pPr marL="0" indent="0">
              <a:buFont typeface="Arial" charset="0"/>
              <a:buNone/>
            </a:pPr>
            <a:endParaRPr lang="en-US" sz="1800" b="1" dirty="0" smtClean="0"/>
          </a:p>
          <a:p>
            <a:pPr marL="0" indent="0">
              <a:buFont typeface="Arial" charset="0"/>
              <a:buNone/>
            </a:pPr>
            <a:endParaRPr lang="en-US" sz="1800" b="1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/>
              <a:t>How do Mimi’s snacks affect the energy pool in her blood?</a:t>
            </a:r>
            <a:endParaRPr lang="en-US" sz="1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90032" y="2701345"/>
            <a:ext cx="1846098" cy="36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/>
              <a:t>Oliver: Always rushing from place to place and sometimes forgets to eat! </a:t>
            </a:r>
          </a:p>
          <a:p>
            <a:pPr marL="0" indent="0">
              <a:buFont typeface="Arial" charset="0"/>
              <a:buNone/>
            </a:pPr>
            <a:endParaRPr lang="en-US" sz="1800" b="1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/>
              <a:t>What happens to Oliver’s energy stores when he’s running around and not eating?  </a:t>
            </a:r>
            <a:endParaRPr lang="en-US" sz="1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93174" y="2674337"/>
            <a:ext cx="1995852" cy="348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/>
              <a:t>Edna: Constantly running or at the gym.</a:t>
            </a:r>
          </a:p>
          <a:p>
            <a:pPr marL="0" indent="0">
              <a:buFont typeface="Arial" charset="0"/>
              <a:buNone/>
            </a:pPr>
            <a:endParaRPr lang="en-US" sz="1800" b="1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/>
              <a:t>Where do Edna’s muscles get their energy from when she’s exercising for long periods?</a:t>
            </a:r>
          </a:p>
          <a:p>
            <a:pPr marL="0" indent="0" algn="ctr">
              <a:buFont typeface="Arial" charset="0"/>
              <a:buNone/>
            </a:pPr>
            <a:endParaRPr lang="en-US" sz="1800" b="1" dirty="0" smtClean="0"/>
          </a:p>
          <a:p>
            <a:pPr marL="0" indent="0" algn="ctr">
              <a:buFont typeface="Arial" charset="0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338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Fill in the following 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00" y="0"/>
            <a:ext cx="2055351" cy="189295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516929"/>
              </p:ext>
            </p:extLst>
          </p:nvPr>
        </p:nvGraphicFramePr>
        <p:xfrm>
          <a:off x="1231784" y="1709793"/>
          <a:ext cx="755491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Document" r:id="rId5" imgW="5638800" imgH="3467100" progId="Word.Document.12">
                  <p:embed/>
                </p:oleObj>
              </mc:Choice>
              <mc:Fallback>
                <p:oleObj name="Document" r:id="rId5" imgW="56388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1784" y="1709793"/>
                        <a:ext cx="7554912" cy="464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46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Fill in the following 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00" y="0"/>
            <a:ext cx="2055351" cy="189295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685742"/>
              </p:ext>
            </p:extLst>
          </p:nvPr>
        </p:nvGraphicFramePr>
        <p:xfrm>
          <a:off x="1231784" y="1709793"/>
          <a:ext cx="755491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5" imgW="5638800" imgH="3467100" progId="Word.Document.12">
                  <p:embed/>
                </p:oleObj>
              </mc:Choice>
              <mc:Fallback>
                <p:oleObj name="Document" r:id="rId5" imgW="56388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1784" y="1709793"/>
                        <a:ext cx="7554912" cy="464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21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713957" cy="4394257"/>
          </a:xfrm>
        </p:spPr>
        <p:txBody>
          <a:bodyPr/>
          <a:lstStyle/>
          <a:p>
            <a:r>
              <a:rPr lang="en-US" b="1" dirty="0" smtClean="0"/>
              <a:t>Lets apply what we know to our new friend </a:t>
            </a:r>
            <a:r>
              <a:rPr lang="en-US" b="1" dirty="0" err="1" smtClean="0"/>
              <a:t>Dougie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After 15 minutes, each small group will present a different scenario to the class.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87" y="1301121"/>
            <a:ext cx="2502213" cy="4526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5295" y="5749646"/>
            <a:ext cx="128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Gill Sans"/>
                <a:cs typeface="Gill Sans"/>
              </a:rPr>
              <a:t>Dougie</a:t>
            </a:r>
            <a:endParaRPr lang="en-US" sz="24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814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20"/>
            <a:ext cx="8229600" cy="114300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7320"/>
            <a:ext cx="844866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In </a:t>
            </a:r>
            <a:r>
              <a:rPr lang="en-US" sz="2800" b="1" dirty="0"/>
              <a:t>all cases use </a:t>
            </a:r>
            <a:r>
              <a:rPr lang="en-US" sz="2800" b="1" dirty="0" smtClean="0"/>
              <a:t>your diagrams </a:t>
            </a:r>
            <a:r>
              <a:rPr lang="en-US" sz="2800" b="1" dirty="0"/>
              <a:t>to explain </a:t>
            </a:r>
            <a:r>
              <a:rPr lang="en-US" sz="2800" b="1" dirty="0" err="1" smtClean="0"/>
              <a:t>Dougie's</a:t>
            </a:r>
            <a:r>
              <a:rPr lang="en-US" sz="2800" b="1" dirty="0" smtClean="0"/>
              <a:t> experiences </a:t>
            </a:r>
            <a:r>
              <a:rPr lang="en-US" sz="2800" b="1" dirty="0"/>
              <a:t>and to justify </a:t>
            </a:r>
            <a:r>
              <a:rPr lang="en-US" sz="2800" b="1" dirty="0" smtClean="0"/>
              <a:t>your recommendations</a:t>
            </a:r>
            <a:r>
              <a:rPr lang="en-US" sz="2800" b="1" dirty="0"/>
              <a:t>: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1117"/>
            <a:ext cx="3086011" cy="2892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647" y="2871117"/>
            <a:ext cx="4572153" cy="26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3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"/>
                <a:cs typeface="Gill Sans"/>
              </a:rPr>
              <a:t>Debrief </a:t>
            </a:r>
            <a:r>
              <a:rPr lang="en-US" dirty="0" smtClean="0">
                <a:latin typeface="Gill Sans"/>
                <a:cs typeface="Gill Sans"/>
              </a:rPr>
              <a:t>the major points using the slides that follow.</a:t>
            </a:r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798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534"/>
            <a:ext cx="8229600" cy="11430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Dougie</a:t>
            </a:r>
            <a:r>
              <a:rPr lang="en-US" dirty="0" smtClean="0"/>
              <a:t> filling up on carbs – no exercise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22" y="1538934"/>
            <a:ext cx="5151184" cy="47441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729380" y="2019201"/>
            <a:ext cx="479340" cy="928882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80128" y="2224968"/>
            <a:ext cx="337806" cy="723115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9780" y="3281830"/>
            <a:ext cx="1029004" cy="352286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03346" y="4600226"/>
            <a:ext cx="662265" cy="606665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33365" y="4505553"/>
            <a:ext cx="686002" cy="593331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7769" y="4889720"/>
            <a:ext cx="0" cy="923009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8971" y="5132723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37699" y="1808611"/>
            <a:ext cx="2137614" cy="31437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insulin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70" y="1391256"/>
            <a:ext cx="1879530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Stores glucose as glycogen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3864" y="2794194"/>
            <a:ext cx="1602936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Stores triglycerides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8971" y="2071079"/>
            <a:ext cx="2505949" cy="30777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Makes triglycerides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49186" y="4944995"/>
            <a:ext cx="2137614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Stores glucose as glycogen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4577" y="5953548"/>
            <a:ext cx="1391034" cy="30777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urea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81873" y="3263287"/>
            <a:ext cx="1779899" cy="352287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5584" y="2794194"/>
            <a:ext cx="1646289" cy="561692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Digests carbs &amp;</a:t>
            </a:r>
          </a:p>
          <a:p>
            <a:pPr>
              <a:spcAft>
                <a:spcPts val="300"/>
              </a:spcAft>
            </a:pPr>
            <a:r>
              <a:rPr lang="en-US" sz="1400" b="1" dirty="0" smtClean="0"/>
              <a:t>Fats</a:t>
            </a:r>
          </a:p>
        </p:txBody>
      </p:sp>
    </p:spTree>
    <p:extLst>
      <p:ext uri="{BB962C8B-B14F-4D97-AF65-F5344CB8AC3E}">
        <p14:creationId xmlns:p14="http://schemas.microsoft.com/office/powerpoint/2010/main" val="390790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1282"/>
          </a:xfrm>
        </p:spPr>
        <p:txBody>
          <a:bodyPr/>
          <a:lstStyle/>
          <a:p>
            <a:r>
              <a:rPr lang="en-US" dirty="0" smtClean="0"/>
              <a:t>2. Dougie running a marathon on a high protein diet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22" y="1538934"/>
            <a:ext cx="5151184" cy="474417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3133365" y="4505553"/>
            <a:ext cx="686002" cy="593331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7769" y="4889720"/>
            <a:ext cx="0" cy="923009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1166" y="5132723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83864" y="2794194"/>
            <a:ext cx="1602936" cy="52322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Breaks down lipids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233" y="2071079"/>
            <a:ext cx="2505949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Breaks down triglycerides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49186" y="4944995"/>
            <a:ext cx="2137614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amino acids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4577" y="5953548"/>
            <a:ext cx="1391034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urea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437230" y="4505553"/>
            <a:ext cx="551389" cy="439442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684265" y="3300369"/>
            <a:ext cx="919152" cy="361558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55322" y="3175359"/>
            <a:ext cx="1581348" cy="486568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6764" y="2783853"/>
            <a:ext cx="1634654" cy="73866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Breaks down protein to amino acids</a:t>
            </a:r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1756501" y="1221313"/>
            <a:ext cx="3927763" cy="901678"/>
            <a:chOff x="0" y="0"/>
            <a:chExt cx="1392" cy="784"/>
          </a:xfrm>
          <a:noFill/>
        </p:grpSpPr>
        <p:sp>
          <p:nvSpPr>
            <p:cNvPr id="28" name="Rectangle 3"/>
            <p:cNvSpPr>
              <a:spLocks/>
            </p:cNvSpPr>
            <p:nvPr/>
          </p:nvSpPr>
          <p:spPr bwMode="auto">
            <a:xfrm>
              <a:off x="32" y="32"/>
              <a:ext cx="1328" cy="720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2" cy="784"/>
            </a:xfrm>
            <a:prstGeom prst="rect">
              <a:avLst/>
            </a:prstGeom>
            <a:grpFill/>
            <a:ln w="9525" cap="flat">
              <a:noFill/>
              <a:round/>
              <a:headEnd/>
              <a:tailEnd/>
            </a:ln>
            <a:extLst/>
          </p:spPr>
        </p:pic>
      </p:grpSp>
      <p:sp>
        <p:nvSpPr>
          <p:cNvPr id="39" name="TextBox 38"/>
          <p:cNvSpPr txBox="1"/>
          <p:nvPr/>
        </p:nvSpPr>
        <p:spPr>
          <a:xfrm>
            <a:off x="2055322" y="1498359"/>
            <a:ext cx="3248769" cy="3077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Makes glucose from amino acids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49186" y="4554149"/>
            <a:ext cx="1604007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Needs Glucose!</a:t>
            </a:r>
            <a:endParaRPr lang="en-US" sz="14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07253" y="2017298"/>
            <a:ext cx="414447" cy="723115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93970" y="4377324"/>
            <a:ext cx="671641" cy="512396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80128" y="2224968"/>
            <a:ext cx="337806" cy="723115"/>
          </a:xfrm>
          <a:prstGeom prst="straightConnector1">
            <a:avLst/>
          </a:prstGeom>
          <a:ln w="57150" cmpd="sng">
            <a:headEnd type="none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37699" y="1808611"/>
            <a:ext cx="2137614" cy="31437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/>
              <a:t>Releases glucagon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0865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  <p:bldP spid="25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5352</TotalTime>
  <Words>410</Words>
  <Application>Microsoft Macintosh PowerPoint</Application>
  <PresentationFormat>On-screen Show (4:3)</PresentationFormat>
  <Paragraphs>90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MD final colors</vt:lpstr>
      <vt:lpstr>Document</vt:lpstr>
      <vt:lpstr>PowerPoint Presentation</vt:lpstr>
      <vt:lpstr>Do Now</vt:lpstr>
      <vt:lpstr>Fill in the following table</vt:lpstr>
      <vt:lpstr>Fill in the following table</vt:lpstr>
      <vt:lpstr>Activity</vt:lpstr>
      <vt:lpstr>Activity</vt:lpstr>
      <vt:lpstr>Wrap Up</vt:lpstr>
      <vt:lpstr>1. Dougie filling up on carbs – no exercise</vt:lpstr>
      <vt:lpstr>2. Dougie running a marathon on a high protein diet</vt:lpstr>
      <vt:lpstr>3. Dougie lifting weights – and filling up on carbs </vt:lpstr>
      <vt:lpstr>Dougie needs your help!</vt:lpstr>
      <vt:lpstr>2. Dougie running marathons – needs carbs</vt:lpstr>
      <vt:lpstr>3. Dougie lifting weights – needs protein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241</cp:revision>
  <cp:lastPrinted>2010-11-09T17:54:24Z</cp:lastPrinted>
  <dcterms:created xsi:type="dcterms:W3CDTF">2012-01-20T17:36:20Z</dcterms:created>
  <dcterms:modified xsi:type="dcterms:W3CDTF">2015-01-19T19:44:12Z</dcterms:modified>
</cp:coreProperties>
</file>